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5831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Фреймворк Spring: додаткові можливості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702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Spring Boot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71843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спрощує розробку Java-застосунків, надаючи готові конфігурації та автоматизуючи багато рутинних завдань.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702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Spring Data JPA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271843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Data JPA значно прискорює розробку серверної логіки, надаючи інтуїтивно зрозумілий інтерфейс для роботи з базами даних.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702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RESTful веб-сервіси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271843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Використання RESTful-архітектури дозволяє створювати масштабовані та легко інтегровані бекенд-рішення.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74" y="1548527"/>
            <a:ext cx="6759773" cy="51325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351496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HTML-шаблон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833199" y="4181356"/>
            <a:ext cx="5648801" cy="5331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Структура веб-сторінок для відображення даних про співробітників та форм для їх редагування та створення.</a:t>
            </a:r>
            <a:endParaRPr lang="en-US" sz="140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74" y="1597462"/>
            <a:ext cx="6759773" cy="50345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3906560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Готовий проект</a:t>
            </a:r>
            <a:endParaRPr lang="en-US" sz="262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74" y="1619250"/>
            <a:ext cx="6759773" cy="49909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3698319"/>
            <a:ext cx="564880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Форма для редагування/створення</a:t>
            </a:r>
            <a:endParaRPr lang="en-US" sz="262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67370"/>
            <a:ext cx="57209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Технології для успіху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006084"/>
            <a:ext cx="10554414" cy="614958"/>
          </a:xfrm>
          <a:prstGeom prst="rect">
            <a:avLst/>
          </a:prstGeom>
          <a:solidFill>
            <a:srgbClr val="DEDEE9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2146935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2146935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Надійна та потужна мова програмування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260163" y="276189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2761893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Фреймворк, що спрощує розробку Java-застосунків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37993" y="3569256"/>
            <a:ext cx="10554414" cy="948214"/>
          </a:xfrm>
          <a:prstGeom prst="rect">
            <a:avLst/>
          </a:prstGeom>
          <a:solidFill>
            <a:srgbClr val="DEDEE9"/>
          </a:solidFill>
          <a:ln/>
        </p:spPr>
      </p:sp>
      <p:sp>
        <p:nvSpPr>
          <p:cNvPr id="11" name="Text 9"/>
          <p:cNvSpPr/>
          <p:nvPr/>
        </p:nvSpPr>
        <p:spPr>
          <a:xfrm>
            <a:off x="2260163" y="3710107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1181" y="3710107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Високопродуктивна та масштабована база даних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260163" y="4658320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Angular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4658320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Сучасний фреймворк для клієнтської частини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037993" y="5465683"/>
            <a:ext cx="10554414" cy="948214"/>
          </a:xfrm>
          <a:prstGeom prst="rect">
            <a:avLst/>
          </a:prstGeom>
          <a:solidFill>
            <a:srgbClr val="DEDEE9"/>
          </a:solidFill>
          <a:ln/>
        </p:spPr>
      </p:sp>
      <p:sp>
        <p:nvSpPr>
          <p:cNvPr id="16" name="Text 14"/>
          <p:cNvSpPr/>
          <p:nvPr/>
        </p:nvSpPr>
        <p:spPr>
          <a:xfrm>
            <a:off x="2260163" y="5606534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TypeScript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1181" y="5606534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Мова, що покращує продуктивність і безпеку розробки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260163" y="6554748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HTML/CSS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1181" y="6554748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Інструменти для створення привабливого дизайну</a:t>
            </a:r>
            <a:endParaRPr lang="en-US" sz="1750" dirty="0"/>
          </a:p>
        </p:txBody>
      </p:sp>
      <p:pic>
        <p:nvPicPr>
          <p:cNvPr id="2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04261"/>
            <a:ext cx="96706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PostgreSQL: надійне сховище даних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092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6" name="Text 4"/>
          <p:cNvSpPr/>
          <p:nvPr/>
        </p:nvSpPr>
        <p:spPr>
          <a:xfrm>
            <a:off x="2224088" y="3134558"/>
            <a:ext cx="12775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092887"/>
            <a:ext cx="32133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Висока продуктивність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573304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відомий своєю високою продуктивністю обробки великих обсягів даних.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092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0" name="Text 8"/>
          <p:cNvSpPr/>
          <p:nvPr/>
        </p:nvSpPr>
        <p:spPr>
          <a:xfrm>
            <a:off x="7589044" y="3134558"/>
            <a:ext cx="1743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0928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Надійність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573304"/>
            <a:ext cx="444400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Ця база даних має потужний механізм транзакцій та широкий спектр вбудованих засобів забезпечення цілісності даних.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537841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4" name="Text 12"/>
          <p:cNvSpPr/>
          <p:nvPr/>
        </p:nvSpPr>
        <p:spPr>
          <a:xfrm>
            <a:off x="2206585" y="5420082"/>
            <a:ext cx="16263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3784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Масштабування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858828"/>
            <a:ext cx="983230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 легко масштабується, що дозволяє обслуговувати збільшення кількості користувачів та даних.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Shape 2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9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42874" y="610433"/>
            <a:ext cx="10544651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2"/>
              </a:lnSpc>
              <a:buNone/>
            </a:pPr>
            <a:r>
              <a:rPr lang="en-US" sz="437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Angular: сучасний фреймворк для клієнтської частини</a:t>
            </a:r>
            <a:endParaRPr lang="en-US" sz="4370" dirty="0"/>
          </a:p>
        </p:txBody>
      </p:sp>
      <p:sp>
        <p:nvSpPr>
          <p:cNvPr id="7" name="Shape 4"/>
          <p:cNvSpPr/>
          <p:nvPr/>
        </p:nvSpPr>
        <p:spPr>
          <a:xfrm>
            <a:off x="2042874" y="5141595"/>
            <a:ext cx="10544651" cy="44291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8" name="Shape 5"/>
          <p:cNvSpPr/>
          <p:nvPr/>
        </p:nvSpPr>
        <p:spPr>
          <a:xfrm>
            <a:off x="4601408" y="4364772"/>
            <a:ext cx="44291" cy="776883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9" name="Shape 6"/>
          <p:cNvSpPr/>
          <p:nvPr/>
        </p:nvSpPr>
        <p:spPr>
          <a:xfrm>
            <a:off x="4373880" y="4891861"/>
            <a:ext cx="499467" cy="499467"/>
          </a:xfrm>
          <a:prstGeom prst="roundRect">
            <a:avLst>
              <a:gd name="adj" fmla="val 26668"/>
            </a:avLst>
          </a:prstGeom>
          <a:solidFill>
            <a:srgbClr val="DEDEE9"/>
          </a:solidFill>
          <a:ln/>
        </p:spPr>
      </p:sp>
      <p:sp>
        <p:nvSpPr>
          <p:cNvPr id="10" name="Text 7"/>
          <p:cNvSpPr/>
          <p:nvPr/>
        </p:nvSpPr>
        <p:spPr>
          <a:xfrm>
            <a:off x="4559856" y="4933414"/>
            <a:ext cx="127516" cy="416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2" dirty="0"/>
          </a:p>
        </p:txBody>
      </p:sp>
      <p:sp>
        <p:nvSpPr>
          <p:cNvPr id="11" name="Text 8"/>
          <p:cNvSpPr/>
          <p:nvPr/>
        </p:nvSpPr>
        <p:spPr>
          <a:xfrm>
            <a:off x="2842260" y="2663666"/>
            <a:ext cx="3562588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1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Компонентна архітектура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2264807" y="3143607"/>
            <a:ext cx="4717494" cy="9990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174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Angular базується на компонентному підході, що дозволяє створювати модульні та масштабовані веб-додатки.</a:t>
            </a:r>
            <a:endParaRPr lang="en-US" sz="1748" dirty="0"/>
          </a:p>
        </p:txBody>
      </p:sp>
      <p:sp>
        <p:nvSpPr>
          <p:cNvPr id="13" name="Shape 10"/>
          <p:cNvSpPr/>
          <p:nvPr/>
        </p:nvSpPr>
        <p:spPr>
          <a:xfrm>
            <a:off x="7293054" y="5141535"/>
            <a:ext cx="44291" cy="776883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5526" y="4891861"/>
            <a:ext cx="499467" cy="499467"/>
          </a:xfrm>
          <a:prstGeom prst="roundRect">
            <a:avLst>
              <a:gd name="adj" fmla="val 26668"/>
            </a:avLst>
          </a:prstGeom>
          <a:solidFill>
            <a:srgbClr val="DEDEE9"/>
          </a:solidFill>
          <a:ln/>
        </p:spPr>
      </p:sp>
      <p:sp>
        <p:nvSpPr>
          <p:cNvPr id="15" name="Text 12"/>
          <p:cNvSpPr/>
          <p:nvPr/>
        </p:nvSpPr>
        <p:spPr>
          <a:xfrm>
            <a:off x="7228165" y="4933414"/>
            <a:ext cx="174188" cy="416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2" dirty="0"/>
          </a:p>
        </p:txBody>
      </p:sp>
      <p:sp>
        <p:nvSpPr>
          <p:cNvPr id="16" name="Text 13"/>
          <p:cNvSpPr/>
          <p:nvPr/>
        </p:nvSpPr>
        <p:spPr>
          <a:xfrm>
            <a:off x="5165288" y="6140529"/>
            <a:ext cx="4299704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1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Двостороннє зв'язування даних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4956453" y="6620470"/>
            <a:ext cx="4717494" cy="9990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174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Механізм двостороннього зв'язування даних полегшує синхронізацію моделі даних та пользувацького інтерфейсу.</a:t>
            </a:r>
            <a:endParaRPr lang="en-US" sz="1748" dirty="0"/>
          </a:p>
        </p:txBody>
      </p:sp>
      <p:sp>
        <p:nvSpPr>
          <p:cNvPr id="18" name="Shape 15"/>
          <p:cNvSpPr/>
          <p:nvPr/>
        </p:nvSpPr>
        <p:spPr>
          <a:xfrm>
            <a:off x="9984700" y="4364772"/>
            <a:ext cx="44291" cy="776883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19" name="Shape 16"/>
          <p:cNvSpPr/>
          <p:nvPr/>
        </p:nvSpPr>
        <p:spPr>
          <a:xfrm>
            <a:off x="9757172" y="4891861"/>
            <a:ext cx="499467" cy="499467"/>
          </a:xfrm>
          <a:prstGeom prst="roundRect">
            <a:avLst>
              <a:gd name="adj" fmla="val 26668"/>
            </a:avLst>
          </a:prstGeom>
          <a:solidFill>
            <a:srgbClr val="DEDEE9"/>
          </a:solidFill>
          <a:ln/>
        </p:spPr>
      </p:sp>
      <p:sp>
        <p:nvSpPr>
          <p:cNvPr id="20" name="Text 17"/>
          <p:cNvSpPr/>
          <p:nvPr/>
        </p:nvSpPr>
        <p:spPr>
          <a:xfrm>
            <a:off x="9925645" y="4933414"/>
            <a:ext cx="162520" cy="416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77"/>
              </a:lnSpc>
              <a:buNone/>
            </a:pPr>
            <a:r>
              <a:rPr lang="en-US" sz="262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622" dirty="0"/>
          </a:p>
        </p:txBody>
      </p:sp>
      <p:sp>
        <p:nvSpPr>
          <p:cNvPr id="21" name="Text 18"/>
          <p:cNvSpPr/>
          <p:nvPr/>
        </p:nvSpPr>
        <p:spPr>
          <a:xfrm>
            <a:off x="8566071" y="2330648"/>
            <a:ext cx="2881551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1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Потужна екосистема</a:t>
            </a:r>
            <a:endParaRPr lang="en-US" sz="2185" dirty="0"/>
          </a:p>
        </p:txBody>
      </p:sp>
      <p:sp>
        <p:nvSpPr>
          <p:cNvPr id="22" name="Text 19"/>
          <p:cNvSpPr/>
          <p:nvPr/>
        </p:nvSpPr>
        <p:spPr>
          <a:xfrm>
            <a:off x="7648099" y="2810589"/>
            <a:ext cx="4717494" cy="1332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174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Angular має велику та активну спільноту розробників, що забезпечує доступ до широкого спектру бібліотек та інструментів.</a:t>
            </a:r>
            <a:endParaRPr lang="en-US" sz="1748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30" y="1230630"/>
            <a:ext cx="3802380" cy="57683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335672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Staff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833199" y="4023122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Lombok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606290"/>
            <a:ext cx="7477601" cy="2665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Ентіті-клас, що представляє структуру даних співробітника.</a:t>
            </a:r>
            <a:endParaRPr lang="en-US" sz="140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593" y="2644973"/>
            <a:ext cx="6759654" cy="29396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3556635"/>
            <a:ext cx="5648801" cy="2665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application.properties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833199" y="4073128"/>
            <a:ext cx="5648801" cy="799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</a:t>
            </a:r>
            <a:pPr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Файл конфігурації, що містить налаштування для підключення до бази даних PostgreSQL.</a:t>
            </a:r>
            <a:endParaRPr lang="en-US" sz="140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593" y="2100382"/>
            <a:ext cx="6759654" cy="40288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322337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StaffController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833199" y="3889772"/>
            <a:ext cx="56488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@RestController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472940"/>
            <a:ext cx="5648801" cy="5331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Контролер, який обробляє HTTP-запити (GET, POST, PUT, DELETE) для роботи з даними про співробітників.</a:t>
            </a:r>
            <a:endParaRPr lang="en-US" sz="140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74" y="2566035"/>
            <a:ext cx="6759773" cy="30974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3356729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StaffRepository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833199" y="4023122"/>
            <a:ext cx="56488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@ReposirotyRestResource 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606290"/>
            <a:ext cx="5648801" cy="2665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Метод для пошуку за прізвищем.</a:t>
            </a:r>
            <a:endParaRPr lang="en-US" sz="140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74" y="1558647"/>
            <a:ext cx="6759773" cy="51121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364831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StaffService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833199" y="4314706"/>
            <a:ext cx="5648801" cy="2665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Сервіс для взаємодії з RESTful API Back-end частини додатку.</a:t>
            </a:r>
            <a:endParaRPr lang="en-US" sz="140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74" y="2343150"/>
            <a:ext cx="6759773" cy="3543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351496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StaffListComponent</a:t>
            </a:r>
            <a:endParaRPr lang="en-US" sz="2624" dirty="0"/>
          </a:p>
        </p:txBody>
      </p:sp>
      <p:sp>
        <p:nvSpPr>
          <p:cNvPr id="7" name="Text 3"/>
          <p:cNvSpPr/>
          <p:nvPr/>
        </p:nvSpPr>
        <p:spPr>
          <a:xfrm>
            <a:off x="833199" y="4181356"/>
            <a:ext cx="5648801" cy="5331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Компонент для відображення списку співробітників, пошуку, створення, редагування та видалення записів.</a:t>
            </a:r>
            <a:endParaRPr lang="en-US" sz="140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2024-06-05T08:11:18Z</dcterms:created>
  <dcterms:modified xsi:type="dcterms:W3CDTF">2024-06-05T08:11:18Z</dcterms:modified>
</cp:coreProperties>
</file>